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426" r:id="rId2"/>
    <p:sldId id="428" r:id="rId3"/>
    <p:sldId id="393" r:id="rId4"/>
    <p:sldId id="287" r:id="rId5"/>
    <p:sldId id="460" r:id="rId6"/>
    <p:sldId id="454" r:id="rId7"/>
    <p:sldId id="363" r:id="rId8"/>
    <p:sldId id="455" r:id="rId9"/>
    <p:sldId id="464" r:id="rId10"/>
    <p:sldId id="375" r:id="rId11"/>
    <p:sldId id="376" r:id="rId12"/>
    <p:sldId id="467" r:id="rId13"/>
    <p:sldId id="291" r:id="rId14"/>
    <p:sldId id="468" r:id="rId15"/>
    <p:sldId id="348" r:id="rId16"/>
    <p:sldId id="472" r:id="rId17"/>
    <p:sldId id="476" r:id="rId18"/>
    <p:sldId id="470" r:id="rId19"/>
    <p:sldId id="478" r:id="rId20"/>
    <p:sldId id="42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3" autoAdjust="0"/>
    <p:restoredTop sz="73678" autoAdjust="0"/>
  </p:normalViewPr>
  <p:slideViewPr>
    <p:cSldViewPr snapToGrid="0">
      <p:cViewPr>
        <p:scale>
          <a:sx n="75" d="100"/>
          <a:sy n="75" d="100"/>
        </p:scale>
        <p:origin x="121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C44BB-DBD0-4F87-9A52-5AD5E11574F3}"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E22D7-9809-4BE5-B3AE-56571B2B4B58}" type="slidenum">
              <a:rPr lang="en-US" smtClean="0"/>
              <a:t>‹#›</a:t>
            </a:fld>
            <a:endParaRPr lang="en-US"/>
          </a:p>
        </p:txBody>
      </p:sp>
    </p:spTree>
    <p:extLst>
      <p:ext uri="{BB962C8B-B14F-4D97-AF65-F5344CB8AC3E}">
        <p14:creationId xmlns:p14="http://schemas.microsoft.com/office/powerpoint/2010/main" val="3433185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a:t>
            </a:fld>
            <a:endParaRPr lang="en-US"/>
          </a:p>
        </p:txBody>
      </p:sp>
    </p:spTree>
    <p:extLst>
      <p:ext uri="{BB962C8B-B14F-4D97-AF65-F5344CB8AC3E}">
        <p14:creationId xmlns:p14="http://schemas.microsoft.com/office/powerpoint/2010/main" val="17544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17</a:t>
            </a:fld>
            <a:endParaRPr lang="en-US"/>
          </a:p>
        </p:txBody>
      </p:sp>
    </p:spTree>
    <p:extLst>
      <p:ext uri="{BB962C8B-B14F-4D97-AF65-F5344CB8AC3E}">
        <p14:creationId xmlns:p14="http://schemas.microsoft.com/office/powerpoint/2010/main" val="4261359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18</a:t>
            </a:fld>
            <a:endParaRPr lang="en-US"/>
          </a:p>
        </p:txBody>
      </p:sp>
    </p:spTree>
    <p:extLst>
      <p:ext uri="{BB962C8B-B14F-4D97-AF65-F5344CB8AC3E}">
        <p14:creationId xmlns:p14="http://schemas.microsoft.com/office/powerpoint/2010/main" val="270280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19</a:t>
            </a:fld>
            <a:endParaRPr lang="en-US"/>
          </a:p>
        </p:txBody>
      </p:sp>
    </p:spTree>
    <p:extLst>
      <p:ext uri="{BB962C8B-B14F-4D97-AF65-F5344CB8AC3E}">
        <p14:creationId xmlns:p14="http://schemas.microsoft.com/office/powerpoint/2010/main" val="3423934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20</a:t>
            </a:fld>
            <a:endParaRPr lang="en-US"/>
          </a:p>
        </p:txBody>
      </p:sp>
    </p:spTree>
    <p:extLst>
      <p:ext uri="{BB962C8B-B14F-4D97-AF65-F5344CB8AC3E}">
        <p14:creationId xmlns:p14="http://schemas.microsoft.com/office/powerpoint/2010/main" val="121495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5</a:t>
            </a:fld>
            <a:endParaRPr lang="en-US"/>
          </a:p>
        </p:txBody>
      </p:sp>
    </p:spTree>
    <p:extLst>
      <p:ext uri="{BB962C8B-B14F-4D97-AF65-F5344CB8AC3E}">
        <p14:creationId xmlns:p14="http://schemas.microsoft.com/office/powerpoint/2010/main" val="2759060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Filtered HRTEM image (left) and simulation (right) of rotated graphene. Moiré patterns are observed for angles of 2.7° (A), 8° (B), and 22° (C).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6</a:t>
            </a:fld>
            <a:endParaRPr lang="en-US"/>
          </a:p>
        </p:txBody>
      </p:sp>
    </p:spTree>
    <p:extLst>
      <p:ext uri="{BB962C8B-B14F-4D97-AF65-F5344CB8AC3E}">
        <p14:creationId xmlns:p14="http://schemas.microsoft.com/office/powerpoint/2010/main" val="1728388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Filtered HRTEM image (left) and simulation (right) of rotated graphene. Moiré patterns are observed for angles of 2.7° (A), 8° (B), and 22° (C).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7</a:t>
            </a:fld>
            <a:endParaRPr lang="en-US"/>
          </a:p>
        </p:txBody>
      </p:sp>
    </p:spTree>
    <p:extLst>
      <p:ext uri="{BB962C8B-B14F-4D97-AF65-F5344CB8AC3E}">
        <p14:creationId xmlns:p14="http://schemas.microsoft.com/office/powerpoint/2010/main" val="316486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Filtered HRTEM image (left) and simulation (right) of rotated graphene. Moiré patterns are observed for angles of 2.7° (A), 8° (B), and 22° (C).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8</a:t>
            </a:fld>
            <a:endParaRPr lang="en-US"/>
          </a:p>
        </p:txBody>
      </p:sp>
    </p:spTree>
    <p:extLst>
      <p:ext uri="{BB962C8B-B14F-4D97-AF65-F5344CB8AC3E}">
        <p14:creationId xmlns:p14="http://schemas.microsoft.com/office/powerpoint/2010/main" val="825995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 High-resolution transmission electron microscopy (HRTEM) image showing a population of graphene quantum dots (GQDs). (B) To the right, a magnified HRTEM image of an individual GQD is provided. (C) Histogram describing the size distribution for dots larger than 5 nm. Scale bars in figures A and B correspond to 10 and 2 nm, respectively.</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10</a:t>
            </a:fld>
            <a:endParaRPr lang="en-US"/>
          </a:p>
        </p:txBody>
      </p:sp>
    </p:spTree>
    <p:extLst>
      <p:ext uri="{BB962C8B-B14F-4D97-AF65-F5344CB8AC3E}">
        <p14:creationId xmlns:p14="http://schemas.microsoft.com/office/powerpoint/2010/main" val="1603576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HRTEM images (top) and FFT patterns (bottom) of few-layer GQDs (A, B, C). Top-view representation of HCP and FCC stacking, respectively (C, F). Yellow, blue, and green spheres represent atoms in layer types A, B, and C, respectively. The scale bar corresponds to 5 nm.</a:t>
            </a:r>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11</a:t>
            </a:fld>
            <a:endParaRPr lang="en-US"/>
          </a:p>
        </p:txBody>
      </p:sp>
    </p:spTree>
    <p:extLst>
      <p:ext uri="{BB962C8B-B14F-4D97-AF65-F5344CB8AC3E}">
        <p14:creationId xmlns:p14="http://schemas.microsoft.com/office/powerpoint/2010/main" val="3265347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78B46199-A336-49E1-B52A-34671324672E}" type="slidenum">
              <a:rPr lang="en-US" smtClean="0"/>
              <a:t>15</a:t>
            </a:fld>
            <a:endParaRPr lang="en-US"/>
          </a:p>
        </p:txBody>
      </p:sp>
    </p:spTree>
    <p:extLst>
      <p:ext uri="{BB962C8B-B14F-4D97-AF65-F5344CB8AC3E}">
        <p14:creationId xmlns:p14="http://schemas.microsoft.com/office/powerpoint/2010/main" val="56705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serves as an integrated simulation platform that automates and streamlines first-principles materials calculations using Quantum ESPRESSO. It guides users through multiple workflows—whether they have a known Materials Project ID or are exploring new, unpublished materials—by generating tailored input files, running comprehensive electronic structure simulations (including SCF, NSCF, band structure, DOS, and EELS calculations), and finally providing AI-driven analysis of the outputs. This comprehensive approach not only reduces manual intervention and error but also offers expert parameter optimization and literature-backed recommendations. Such capabilities are critical for the MELON project, as they enable researchers to efficiently simulate and evaluate the electronic and spintronic properties of advanced materials, thereby accelerating the discovery and design of novel components essential for neuromorphic computing applications.</a:t>
            </a:r>
          </a:p>
        </p:txBody>
      </p:sp>
      <p:sp>
        <p:nvSpPr>
          <p:cNvPr id="4" name="Slide Number Placeholder 3"/>
          <p:cNvSpPr>
            <a:spLocks noGrp="1"/>
          </p:cNvSpPr>
          <p:nvPr>
            <p:ph type="sldNum" sz="quarter" idx="5"/>
          </p:nvPr>
        </p:nvSpPr>
        <p:spPr/>
        <p:txBody>
          <a:bodyPr/>
          <a:lstStyle/>
          <a:p>
            <a:fld id="{2A9E22D7-9809-4BE5-B3AE-56571B2B4B58}" type="slidenum">
              <a:rPr lang="en-US" smtClean="0"/>
              <a:t>16</a:t>
            </a:fld>
            <a:endParaRPr lang="en-US"/>
          </a:p>
        </p:txBody>
      </p:sp>
    </p:spTree>
    <p:extLst>
      <p:ext uri="{BB962C8B-B14F-4D97-AF65-F5344CB8AC3E}">
        <p14:creationId xmlns:p14="http://schemas.microsoft.com/office/powerpoint/2010/main" val="267377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A956-FE1D-4DC3-A115-84B918BD21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59C0AD0-7259-4944-95CB-E959168F92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4DA0A0-A7AD-463A-BF9B-16C39F52D541}"/>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45BCBBB6-41CD-4950-B562-C895CCB17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EF659-0255-497D-A4B2-641C393AD4B7}"/>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483241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801C-AEAD-423D-91B7-D815C8D3DC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305B38-D871-4A44-977F-5778532DD8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79FBE6-2061-42E6-BBBA-1C50017E721D}"/>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D5844DD8-756D-45D0-A641-BD4117EE8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B73E3-36C3-4624-B871-597D68043BF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4151750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2EC666-5442-4AE1-82FF-3B90E3CA2C8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6288C5-3C3F-4201-9068-523D1628D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8DB131-38B5-47B4-BDA5-139FE19CAABE}"/>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26C1ADD4-B265-4632-95E8-1186FF5F8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2BA32-27CB-4CE3-B62E-4EA99102A01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694769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DE7AA-9B03-435C-A0DD-961BB11CE92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8A8C0E-4B0E-4FE8-B43B-E60B16369E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E86D4-F437-4189-980E-C2071C3D83ED}"/>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F6101511-1503-4749-BF9B-754E5B6F0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74B44-5370-4924-BB76-A4C3A6DDC974}"/>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26045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9039-AAF7-4A4D-9870-A54F8B3A27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7F277FE-2212-4689-A9ED-A65A4E9F2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A06C34D-91E5-418E-B3C3-76C15C926AF5}"/>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6D02913E-39A9-4725-AF15-FC8A8C44F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2A5A8-4522-4FA4-A926-97771FB16D5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80533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1296-1CD5-412F-9A7B-0A9FA4F7C2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41DFDE-6BBA-4BBA-985E-2B9ECB632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D0CA1AE-A299-4F15-8BB9-9FC42CCDB7B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16668CC-51E1-4B41-9435-16DF76527159}"/>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6" name="Footer Placeholder 5">
            <a:extLst>
              <a:ext uri="{FF2B5EF4-FFF2-40B4-BE49-F238E27FC236}">
                <a16:creationId xmlns:a16="http://schemas.microsoft.com/office/drawing/2014/main" id="{E7F32BD4-02C6-4771-B4BB-19EDC22EB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58F1B-1150-4B32-86C8-9C9A61EF4FD8}"/>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3329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3946-C847-4386-A022-5E9DFE87C2D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683D49-45D0-4630-83BA-B97CA3C26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F36DB26-32EF-4B9E-BC4B-0846615A5D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F48FF9C-7853-4A66-B82F-7A5989206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6FA062-B0A2-43E7-BF47-C28D7645C8F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504B9D-2765-4EB0-80A1-B41220DF9057}"/>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8" name="Footer Placeholder 7">
            <a:extLst>
              <a:ext uri="{FF2B5EF4-FFF2-40B4-BE49-F238E27FC236}">
                <a16:creationId xmlns:a16="http://schemas.microsoft.com/office/drawing/2014/main" id="{16D9198B-CEC8-4E2A-97A3-1D86C28744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955C6-F112-4FBA-AB65-BAB88D5B9E1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92444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C238-E996-49D9-BA59-AD04E678A91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C527D9-BBD9-43BB-92F4-E490FC114147}"/>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4" name="Footer Placeholder 3">
            <a:extLst>
              <a:ext uri="{FF2B5EF4-FFF2-40B4-BE49-F238E27FC236}">
                <a16:creationId xmlns:a16="http://schemas.microsoft.com/office/drawing/2014/main" id="{65CEEC7F-D03D-4CC4-A10E-CF81BFEB9A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DE6F2-15EB-463A-A1C7-BD1D0721FA89}"/>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4742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875FB-8F48-4B9A-842D-E75476BD0AA9}"/>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3" name="Footer Placeholder 2">
            <a:extLst>
              <a:ext uri="{FF2B5EF4-FFF2-40B4-BE49-F238E27FC236}">
                <a16:creationId xmlns:a16="http://schemas.microsoft.com/office/drawing/2014/main" id="{6F00D350-F8B9-4F68-9D05-4023443607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6DC683-4D5A-4EDE-9705-023659F443E5}"/>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102157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41ED-ADB3-4872-A747-E858765FF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12D692-A2B2-4C57-AB29-77297DC34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0EDA3E4-2863-484F-A20F-C1204C321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507EF5-F383-4E6E-8C0D-48998C61FCF6}"/>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6" name="Footer Placeholder 5">
            <a:extLst>
              <a:ext uri="{FF2B5EF4-FFF2-40B4-BE49-F238E27FC236}">
                <a16:creationId xmlns:a16="http://schemas.microsoft.com/office/drawing/2014/main" id="{5A4F756C-5C16-4ABA-A86C-CCADA9C3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03C83-F7C3-4D3E-8123-2E04C1B3E781}"/>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3800259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3E61-5734-4D3E-A848-FB26866B13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6F6439-BD2E-4929-BFEA-1E8E4153DF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953A8B-7FA7-4152-8968-0781B0E95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34F434-2942-4F79-B13F-47AE33894BC2}"/>
              </a:ext>
            </a:extLst>
          </p:cNvPr>
          <p:cNvSpPr>
            <a:spLocks noGrp="1"/>
          </p:cNvSpPr>
          <p:nvPr>
            <p:ph type="dt" sz="half" idx="10"/>
          </p:nvPr>
        </p:nvSpPr>
        <p:spPr/>
        <p:txBody>
          <a:bodyPr/>
          <a:lstStyle/>
          <a:p>
            <a:fld id="{864CBB5D-D281-476B-8605-44FE530A06DB}" type="datetimeFigureOut">
              <a:rPr lang="en-US" smtClean="0"/>
              <a:t>2/25/2025</a:t>
            </a:fld>
            <a:endParaRPr lang="en-US"/>
          </a:p>
        </p:txBody>
      </p:sp>
      <p:sp>
        <p:nvSpPr>
          <p:cNvPr id="6" name="Footer Placeholder 5">
            <a:extLst>
              <a:ext uri="{FF2B5EF4-FFF2-40B4-BE49-F238E27FC236}">
                <a16:creationId xmlns:a16="http://schemas.microsoft.com/office/drawing/2014/main" id="{403442FD-EDC1-4588-B8FA-CBBAD988E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E2E44-6A0D-47E8-B8D8-6C506D1F1F3D}"/>
              </a:ext>
            </a:extLst>
          </p:cNvPr>
          <p:cNvSpPr>
            <a:spLocks noGrp="1"/>
          </p:cNvSpPr>
          <p:nvPr>
            <p:ph type="sldNum" sz="quarter" idx="12"/>
          </p:nvPr>
        </p:nvSpPr>
        <p:spPr/>
        <p:txBody>
          <a:bodyPr/>
          <a:lstStyle/>
          <a:p>
            <a:fld id="{2F90C2DD-1396-46AC-B339-44BF4D57194E}" type="slidenum">
              <a:rPr lang="en-US" smtClean="0"/>
              <a:t>‹#›</a:t>
            </a:fld>
            <a:endParaRPr lang="en-US"/>
          </a:p>
        </p:txBody>
      </p:sp>
    </p:spTree>
    <p:extLst>
      <p:ext uri="{BB962C8B-B14F-4D97-AF65-F5344CB8AC3E}">
        <p14:creationId xmlns:p14="http://schemas.microsoft.com/office/powerpoint/2010/main" val="207218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319621-66F3-43E5-8DF4-CAC9B2A3B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B63420-43EC-4A1D-A423-835351BE15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3C2813-0872-4FF9-9147-E38F48BFE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CBB5D-D281-476B-8605-44FE530A06DB}" type="datetimeFigureOut">
              <a:rPr lang="en-US" smtClean="0"/>
              <a:t>2/25/2025</a:t>
            </a:fld>
            <a:endParaRPr lang="en-US"/>
          </a:p>
        </p:txBody>
      </p:sp>
      <p:sp>
        <p:nvSpPr>
          <p:cNvPr id="5" name="Footer Placeholder 4">
            <a:extLst>
              <a:ext uri="{FF2B5EF4-FFF2-40B4-BE49-F238E27FC236}">
                <a16:creationId xmlns:a16="http://schemas.microsoft.com/office/drawing/2014/main" id="{2F9C262D-B696-4839-AD68-69DE21385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1DE676-355A-4840-8068-EAD4F896B9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0C2DD-1396-46AC-B339-44BF4D57194E}" type="slidenum">
              <a:rPr lang="en-US" smtClean="0"/>
              <a:t>‹#›</a:t>
            </a:fld>
            <a:endParaRPr lang="en-US"/>
          </a:p>
        </p:txBody>
      </p:sp>
    </p:spTree>
    <p:extLst>
      <p:ext uri="{BB962C8B-B14F-4D97-AF65-F5344CB8AC3E}">
        <p14:creationId xmlns:p14="http://schemas.microsoft.com/office/powerpoint/2010/main" val="218527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21/acs.jpcc.3c06871" TargetMode="External"/><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oi.org/10.1039/D3EN00702B" TargetMode="External"/><Relationship Id="rId5" Type="http://schemas.openxmlformats.org/officeDocument/2006/relationships/hyperlink" Target="https://doi.org/10.1039/D3TC01774E" TargetMode="External"/><Relationship Id="rId4" Type="http://schemas.openxmlformats.org/officeDocument/2006/relationships/hyperlink" Target="https://doi.org/10.1016/j.talo.2023.10020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42A126F2-2C44-4E06-A72B-A11E8E223058}"/>
              </a:ext>
            </a:extLst>
          </p:cNvPr>
          <p:cNvSpPr/>
          <p:nvPr/>
        </p:nvSpPr>
        <p:spPr>
          <a:xfrm>
            <a:off x="1" y="4059848"/>
            <a:ext cx="12203582" cy="584775"/>
          </a:xfrm>
          <a:prstGeom prst="rect">
            <a:avLst/>
          </a:prstGeom>
          <a:noFill/>
          <a:ln w="12700">
            <a:noFill/>
          </a:ln>
        </p:spPr>
        <p:txBody>
          <a:bodyPr wrap="square" lIns="91440" tIns="45720" rIns="91440" bIns="45720">
            <a:spAutoFit/>
          </a:bodyPr>
          <a:lstStyle/>
          <a:p>
            <a:pPr algn="ctr"/>
            <a:r>
              <a:rPr lang="es-ES" sz="3200" kern="1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Santiago D. Barrionuevo</a:t>
            </a:r>
            <a:endParaRPr lang="en-US" sz="32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2E01C50A-3164-4AF6-AF11-5BE29C7E5E08}"/>
              </a:ext>
            </a:extLst>
          </p:cNvPr>
          <p:cNvSpPr/>
          <p:nvPr/>
        </p:nvSpPr>
        <p:spPr>
          <a:xfrm>
            <a:off x="11583" y="2113483"/>
            <a:ext cx="12192000" cy="1077218"/>
          </a:xfrm>
          <a:prstGeom prst="rect">
            <a:avLst/>
          </a:prstGeom>
          <a:noFill/>
          <a:ln w="12700">
            <a:noFill/>
          </a:ln>
        </p:spPr>
        <p:txBody>
          <a:bodyPr wrap="square" lIns="91440" tIns="45720" rIns="91440" bIns="45720">
            <a:spAutoFit/>
          </a:bodyPr>
          <a:lstStyle/>
          <a:p>
            <a:pPr algn="ctr"/>
            <a:r>
              <a:rPr lang="es-ES" sz="3200" kern="1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Horizon 2020:</a:t>
            </a:r>
          </a:p>
          <a:p>
            <a:pPr algn="ctr"/>
            <a:r>
              <a:rPr lang="es-ES" sz="3200" kern="1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Marie Curie Research and Innovation Staff Exchange</a:t>
            </a:r>
          </a:p>
        </p:txBody>
      </p:sp>
      <p:pic>
        <p:nvPicPr>
          <p:cNvPr id="18" name="Imagen 17">
            <a:extLst>
              <a:ext uri="{FF2B5EF4-FFF2-40B4-BE49-F238E27FC236}">
                <a16:creationId xmlns:a16="http://schemas.microsoft.com/office/drawing/2014/main" id="{BC43A5CE-27A4-4ABA-B94E-4B5AD13D9DFC}"/>
              </a:ext>
            </a:extLst>
          </p:cNvPr>
          <p:cNvPicPr>
            <a:picLocks noChangeAspect="1"/>
          </p:cNvPicPr>
          <p:nvPr/>
        </p:nvPicPr>
        <p:blipFill rotWithShape="1">
          <a:blip r:embed="rId3"/>
          <a:srcRect l="4103" t="8023" r="1100" b="10451"/>
          <a:stretch/>
        </p:blipFill>
        <p:spPr>
          <a:xfrm>
            <a:off x="11582" y="0"/>
            <a:ext cx="1982318" cy="1451326"/>
          </a:xfrm>
          <a:prstGeom prst="rect">
            <a:avLst/>
          </a:prstGeom>
        </p:spPr>
      </p:pic>
      <p:pic>
        <p:nvPicPr>
          <p:cNvPr id="21" name="Imagen 20">
            <a:extLst>
              <a:ext uri="{FF2B5EF4-FFF2-40B4-BE49-F238E27FC236}">
                <a16:creationId xmlns:a16="http://schemas.microsoft.com/office/drawing/2014/main" id="{E9998FD2-07B1-47E3-BCBB-E4A2605F544C}"/>
              </a:ext>
            </a:extLst>
          </p:cNvPr>
          <p:cNvPicPr>
            <a:picLocks noChangeAspect="1"/>
          </p:cNvPicPr>
          <p:nvPr/>
        </p:nvPicPr>
        <p:blipFill rotWithShape="1">
          <a:blip r:embed="rId4"/>
          <a:srcRect b="7995"/>
          <a:stretch/>
        </p:blipFill>
        <p:spPr>
          <a:xfrm>
            <a:off x="14673" y="5214541"/>
            <a:ext cx="1853345" cy="1643460"/>
          </a:xfrm>
          <a:prstGeom prst="rect">
            <a:avLst/>
          </a:prstGeom>
        </p:spPr>
      </p:pic>
      <p:pic>
        <p:nvPicPr>
          <p:cNvPr id="8" name="Imagen 12">
            <a:extLst>
              <a:ext uri="{FF2B5EF4-FFF2-40B4-BE49-F238E27FC236}">
                <a16:creationId xmlns:a16="http://schemas.microsoft.com/office/drawing/2014/main" id="{92F68ED0-927E-4DE4-8228-47054245D696}"/>
              </a:ext>
            </a:extLst>
          </p:cNvPr>
          <p:cNvPicPr>
            <a:picLocks noChangeAspect="1"/>
          </p:cNvPicPr>
          <p:nvPr/>
        </p:nvPicPr>
        <p:blipFill>
          <a:blip r:embed="rId5"/>
          <a:stretch>
            <a:fillRect/>
          </a:stretch>
        </p:blipFill>
        <p:spPr>
          <a:xfrm>
            <a:off x="8142661" y="130627"/>
            <a:ext cx="3958814" cy="1113709"/>
          </a:xfrm>
          <a:prstGeom prst="rect">
            <a:avLst/>
          </a:prstGeom>
          <a:noFill/>
        </p:spPr>
      </p:pic>
      <p:pic>
        <p:nvPicPr>
          <p:cNvPr id="9" name="Imagen 11">
            <a:extLst>
              <a:ext uri="{FF2B5EF4-FFF2-40B4-BE49-F238E27FC236}">
                <a16:creationId xmlns:a16="http://schemas.microsoft.com/office/drawing/2014/main" id="{DD30653A-0A9E-4FC1-B317-A563429FEEA4}"/>
              </a:ext>
            </a:extLst>
          </p:cNvPr>
          <p:cNvPicPr>
            <a:picLocks noChangeAspect="1"/>
          </p:cNvPicPr>
          <p:nvPr/>
        </p:nvPicPr>
        <p:blipFill rotWithShape="1">
          <a:blip r:embed="rId6"/>
          <a:srcRect l="19796" t="37328" r="48406" b="35231"/>
          <a:stretch/>
        </p:blipFill>
        <p:spPr>
          <a:xfrm>
            <a:off x="8884095" y="5214541"/>
            <a:ext cx="3319488" cy="1643459"/>
          </a:xfrm>
          <a:prstGeom prst="rect">
            <a:avLst/>
          </a:prstGeom>
          <a:noFill/>
        </p:spPr>
      </p:pic>
    </p:spTree>
    <p:extLst>
      <p:ext uri="{BB962C8B-B14F-4D97-AF65-F5344CB8AC3E}">
        <p14:creationId xmlns:p14="http://schemas.microsoft.com/office/powerpoint/2010/main" val="44866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E11D6E-8405-41D0-A2A7-963F6D5D22A9}"/>
              </a:ext>
            </a:extLst>
          </p:cNvPr>
          <p:cNvPicPr>
            <a:picLocks noChangeAspect="1"/>
          </p:cNvPicPr>
          <p:nvPr/>
        </p:nvPicPr>
        <p:blipFill>
          <a:blip r:embed="rId3"/>
          <a:stretch>
            <a:fillRect/>
          </a:stretch>
        </p:blipFill>
        <p:spPr>
          <a:xfrm>
            <a:off x="926122" y="94279"/>
            <a:ext cx="10418466" cy="6800020"/>
          </a:xfrm>
          <a:prstGeom prst="rect">
            <a:avLst/>
          </a:prstGeom>
        </p:spPr>
      </p:pic>
    </p:spTree>
    <p:extLst>
      <p:ext uri="{BB962C8B-B14F-4D97-AF65-F5344CB8AC3E}">
        <p14:creationId xmlns:p14="http://schemas.microsoft.com/office/powerpoint/2010/main" val="182609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A32476-3423-4992-B163-71B65A48A25B}"/>
              </a:ext>
            </a:extLst>
          </p:cNvPr>
          <p:cNvSpPr txBox="1"/>
          <p:nvPr/>
        </p:nvSpPr>
        <p:spPr>
          <a:xfrm>
            <a:off x="-1" y="0"/>
            <a:ext cx="12192001" cy="523220"/>
          </a:xfrm>
          <a:prstGeom prst="rect">
            <a:avLst/>
          </a:prstGeom>
          <a:noFill/>
        </p:spPr>
        <p:txBody>
          <a:bodyPr wrap="square">
            <a:spAutoFit/>
          </a:bodyPr>
          <a:lstStyle/>
          <a:p>
            <a:pPr algn="ctr">
              <a:spcAft>
                <a:spcPts val="1200"/>
              </a:spcAft>
            </a:pP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Stacking ABC...ABC</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Imagen 5">
            <a:extLst>
              <a:ext uri="{FF2B5EF4-FFF2-40B4-BE49-F238E27FC236}">
                <a16:creationId xmlns:a16="http://schemas.microsoft.com/office/drawing/2014/main" id="{42F80FD0-B6A1-4942-96AA-EC8A551EB1D2}"/>
              </a:ext>
            </a:extLst>
          </p:cNvPr>
          <p:cNvPicPr preferRelativeResize="0">
            <a:picLocks noChangeAspect="1"/>
          </p:cNvPicPr>
          <p:nvPr/>
        </p:nvPicPr>
        <p:blipFill rotWithShape="1">
          <a:blip r:embed="rId3"/>
          <a:srcRect l="918" t="1557"/>
          <a:stretch/>
        </p:blipFill>
        <p:spPr bwMode="auto">
          <a:xfrm>
            <a:off x="0" y="1191280"/>
            <a:ext cx="12192000" cy="5143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4918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289177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9870A3F-2E8A-468F-BDC2-325DE7F92AE8}"/>
              </a:ext>
            </a:extLst>
          </p:cNvPr>
          <p:cNvPicPr>
            <a:picLocks noChangeAspect="1"/>
          </p:cNvPicPr>
          <p:nvPr/>
        </p:nvPicPr>
        <p:blipFill>
          <a:blip r:embed="rId2"/>
          <a:stretch>
            <a:fillRect/>
          </a:stretch>
        </p:blipFill>
        <p:spPr>
          <a:xfrm>
            <a:off x="3679093" y="2176644"/>
            <a:ext cx="4833811" cy="4312454"/>
          </a:xfrm>
          <a:prstGeom prst="rect">
            <a:avLst/>
          </a:prstGeom>
        </p:spPr>
      </p:pic>
      <p:pic>
        <p:nvPicPr>
          <p:cNvPr id="4" name="Picture 3">
            <a:extLst>
              <a:ext uri="{FF2B5EF4-FFF2-40B4-BE49-F238E27FC236}">
                <a16:creationId xmlns:a16="http://schemas.microsoft.com/office/drawing/2014/main" id="{4592AA4E-E4A8-44CF-8CA7-A1C921F12830}"/>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41830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2">
            <a:extLst>
              <a:ext uri="{FF2B5EF4-FFF2-40B4-BE49-F238E27FC236}">
                <a16:creationId xmlns:a16="http://schemas.microsoft.com/office/drawing/2014/main" id="{979942DB-F5AC-40B0-B898-25F804D1BB26}"/>
              </a:ext>
            </a:extLst>
          </p:cNvPr>
          <p:cNvPicPr>
            <a:picLocks noChangeAspect="1"/>
          </p:cNvPicPr>
          <p:nvPr/>
        </p:nvPicPr>
        <p:blipFill rotWithShape="1">
          <a:blip r:embed="rId2"/>
          <a:srcRect l="8784" t="36409"/>
          <a:stretch/>
        </p:blipFill>
        <p:spPr>
          <a:xfrm>
            <a:off x="108858" y="2416326"/>
            <a:ext cx="7837714" cy="4296531"/>
          </a:xfrm>
          <a:prstGeom prst="rect">
            <a:avLst/>
          </a:prstGeom>
        </p:spPr>
      </p:pic>
      <p:pic>
        <p:nvPicPr>
          <p:cNvPr id="8" name="Picture 7">
            <a:extLst>
              <a:ext uri="{FF2B5EF4-FFF2-40B4-BE49-F238E27FC236}">
                <a16:creationId xmlns:a16="http://schemas.microsoft.com/office/drawing/2014/main" id="{79C80BA4-E3DA-4DA9-9F5B-618B7A9EE861}"/>
              </a:ext>
            </a:extLst>
          </p:cNvPr>
          <p:cNvPicPr>
            <a:picLocks noChangeAspect="1"/>
          </p:cNvPicPr>
          <p:nvPr/>
        </p:nvPicPr>
        <p:blipFill rotWithShape="1">
          <a:blip r:embed="rId3"/>
          <a:srcRect l="37685"/>
          <a:stretch/>
        </p:blipFill>
        <p:spPr>
          <a:xfrm>
            <a:off x="7946572" y="2683116"/>
            <a:ext cx="4245428" cy="3762950"/>
          </a:xfrm>
          <a:prstGeom prst="rect">
            <a:avLst/>
          </a:prstGeom>
        </p:spPr>
      </p:pic>
      <p:pic>
        <p:nvPicPr>
          <p:cNvPr id="5" name="Picture 4">
            <a:extLst>
              <a:ext uri="{FF2B5EF4-FFF2-40B4-BE49-F238E27FC236}">
                <a16:creationId xmlns:a16="http://schemas.microsoft.com/office/drawing/2014/main" id="{CCB405E4-F356-4A1E-A59C-1FAB5AD6FE87}"/>
              </a:ext>
            </a:extLst>
          </p:cNvPr>
          <p:cNvPicPr>
            <a:picLocks noChangeAspect="1"/>
          </p:cNvPicPr>
          <p:nvPr/>
        </p:nvPicPr>
        <p:blipFill>
          <a:blip r:embed="rId4"/>
          <a:stretch>
            <a:fillRect/>
          </a:stretch>
        </p:blipFill>
        <p:spPr>
          <a:xfrm>
            <a:off x="0" y="0"/>
            <a:ext cx="12192000" cy="2151888"/>
          </a:xfrm>
          <a:prstGeom prst="rect">
            <a:avLst/>
          </a:prstGeom>
        </p:spPr>
      </p:pic>
    </p:spTree>
    <p:extLst>
      <p:ext uri="{BB962C8B-B14F-4D97-AF65-F5344CB8AC3E}">
        <p14:creationId xmlns:p14="http://schemas.microsoft.com/office/powerpoint/2010/main" val="290411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C1F500-D933-4AC8-8F37-F5BFF3921C38}"/>
              </a:ext>
            </a:extLst>
          </p:cNvPr>
          <p:cNvGrpSpPr/>
          <p:nvPr/>
        </p:nvGrpSpPr>
        <p:grpSpPr>
          <a:xfrm>
            <a:off x="5834742" y="102517"/>
            <a:ext cx="6096000" cy="4387330"/>
            <a:chOff x="5834742" y="450860"/>
            <a:chExt cx="6096000" cy="4387330"/>
          </a:xfrm>
        </p:grpSpPr>
        <p:sp>
          <p:nvSpPr>
            <p:cNvPr id="4" name="CuadroTexto 3">
              <a:extLst>
                <a:ext uri="{FF2B5EF4-FFF2-40B4-BE49-F238E27FC236}">
                  <a16:creationId xmlns:a16="http://schemas.microsoft.com/office/drawing/2014/main" id="{76D43461-C93E-49FA-A534-841883DE160C}"/>
                </a:ext>
              </a:extLst>
            </p:cNvPr>
            <p:cNvSpPr txBox="1"/>
            <p:nvPr/>
          </p:nvSpPr>
          <p:spPr>
            <a:xfrm>
              <a:off x="5834742" y="1119223"/>
              <a:ext cx="6096000" cy="3718967"/>
            </a:xfrm>
            <a:prstGeom prst="rect">
              <a:avLst/>
            </a:prstGeom>
            <a:noFill/>
          </p:spPr>
          <p:txBody>
            <a:bodyPr wrap="square">
              <a:spAutoFit/>
            </a:bodyPr>
            <a:lstStyle/>
            <a:p>
              <a:pPr marL="228600" indent="-228600" algn="just">
                <a:spcAft>
                  <a:spcPts val="800"/>
                </a:spcAft>
                <a:buFont typeface="+mj-lt"/>
                <a:buAutoNum type="arabicPeriod"/>
              </a:pP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Muñeton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Arboleda, D.; Lacconi, G. I.; Bellino, M. G.; Aguirre, M. H.; Ibañez, F. J. Stacking-</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Configuration</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Preserved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Graphene Quantum Dots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Electrochemically</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Obtained</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AR"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a:t>
              </a:r>
              <a:r>
                <a:rPr lang="es-AR"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CVD Graphene.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Phys.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128</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 1393–1403.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https://doi.org/10.1021/acs.jpcc.3c06871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Llaver, M.;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 </a:t>
              </a:r>
              <a:r>
                <a:rPr lang="en-U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Troiani</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 Wuilloud, R. G.; Ibañez, F. J. Highly Selective and Sensitive Fluorescent Determination of Fe3+ within Alcoholic Beverages with 1,5-Diphenylcarbazone-Functionalized Graphene Quantum Dots. </a:t>
              </a:r>
              <a:r>
                <a:rPr lang="en-US" sz="1100"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Talanta</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Open</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2023</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100202.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https://doi.org/10.1016/j.talo.2023.100202</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Fioravanti, F.; Nuñez, J. M.; Llaver, M.; Aguirre, M. H.; Bellino, M. G.; Lacconi, G. I.; Ibañez, F. J. Efficient Generation of Highly Crystalline Carbon Quantum Dots via Electrooxidation of Ethanol for Rapid Photodegradation of Organic Dyes.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 Mater. Chem. C</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2023</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(34), 11719–11729.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https://doi.org/10.1039/D3TC01774E</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Llaver, M.;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 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Nuñez, J. M. M.; </a:t>
              </a:r>
              <a:r>
                <a:rPr lang="en-U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Chapana</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Wuilloud, R. G.; Aguirre, M. H.; Ibañez, F. J. Fluorescent Graphene Quantum Dots-Enhanced Machine Learning for Accurate Detection and Quantification of Hg2+ and Fe3+ in Real Water Samples. Environ. Sci.: Nano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2024</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https://doi.org/10.1039/D3EN00702B</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indent="-228600" algn="just">
                <a:spcAft>
                  <a:spcPts val="800"/>
                </a:spcAft>
                <a:buFont typeface="+mj-lt"/>
                <a:buAutoNum type="arabicPeriod"/>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Barrionuevo, S.</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Ventre, J*.;</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Nuñez, J. M.; Renna, A.; Aguirre, M. H.; Bellino, M. G.; Ibañez, F. J. GQDs toward the Spontaneous Synthesis of core-shell Au-graphene Nanohybrid for Non-enzymatic Glucose Detection. ACS Applied Nanomaterials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 </a:t>
              </a: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(Submitted) </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Both First Authors</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A99A54E5-0218-433E-A6C7-C16A8A9C8B96}"/>
                </a:ext>
              </a:extLst>
            </p:cNvPr>
            <p:cNvSpPr txBox="1"/>
            <p:nvPr/>
          </p:nvSpPr>
          <p:spPr>
            <a:xfrm>
              <a:off x="5834742" y="450860"/>
              <a:ext cx="6096000"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Work</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grpSp>
      <p:grpSp>
        <p:nvGrpSpPr>
          <p:cNvPr id="8" name="Group 7">
            <a:extLst>
              <a:ext uri="{FF2B5EF4-FFF2-40B4-BE49-F238E27FC236}">
                <a16:creationId xmlns:a16="http://schemas.microsoft.com/office/drawing/2014/main" id="{FC514145-2596-4995-9788-60D2A9274597}"/>
              </a:ext>
            </a:extLst>
          </p:cNvPr>
          <p:cNvGrpSpPr/>
          <p:nvPr/>
        </p:nvGrpSpPr>
        <p:grpSpPr>
          <a:xfrm>
            <a:off x="822268" y="102517"/>
            <a:ext cx="4011995" cy="6339199"/>
            <a:chOff x="735182" y="450860"/>
            <a:chExt cx="4011995" cy="6339199"/>
          </a:xfrm>
        </p:grpSpPr>
        <p:pic>
          <p:nvPicPr>
            <p:cNvPr id="3" name="Imagen 2">
              <a:extLst>
                <a:ext uri="{FF2B5EF4-FFF2-40B4-BE49-F238E27FC236}">
                  <a16:creationId xmlns:a16="http://schemas.microsoft.com/office/drawing/2014/main" id="{3B5ABF24-EABA-40AA-8BAB-50A8045B4799}"/>
                </a:ext>
              </a:extLst>
            </p:cNvPr>
            <p:cNvPicPr>
              <a:picLocks noChangeAspect="1"/>
            </p:cNvPicPr>
            <p:nvPr/>
          </p:nvPicPr>
          <p:blipFill rotWithShape="1">
            <a:blip r:embed="rId7"/>
            <a:srcRect l="54174" t="590"/>
            <a:stretch/>
          </p:blipFill>
          <p:spPr>
            <a:xfrm>
              <a:off x="735182" y="1119223"/>
              <a:ext cx="4011995" cy="5670836"/>
            </a:xfrm>
            <a:prstGeom prst="rect">
              <a:avLst/>
            </a:prstGeom>
          </p:spPr>
        </p:pic>
        <p:sp>
          <p:nvSpPr>
            <p:cNvPr id="7" name="CuadroTexto 5">
              <a:extLst>
                <a:ext uri="{FF2B5EF4-FFF2-40B4-BE49-F238E27FC236}">
                  <a16:creationId xmlns:a16="http://schemas.microsoft.com/office/drawing/2014/main" id="{2B31EF28-6B28-49A0-B5DB-2775763B3399}"/>
                </a:ext>
              </a:extLst>
            </p:cNvPr>
            <p:cNvSpPr txBox="1"/>
            <p:nvPr/>
          </p:nvSpPr>
          <p:spPr>
            <a:xfrm>
              <a:off x="735182" y="450860"/>
              <a:ext cx="4011995" cy="523220"/>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Published</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Thesis</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grpSp>
      <p:sp>
        <p:nvSpPr>
          <p:cNvPr id="11" name="CuadroTexto 3">
            <a:extLst>
              <a:ext uri="{FF2B5EF4-FFF2-40B4-BE49-F238E27FC236}">
                <a16:creationId xmlns:a16="http://schemas.microsoft.com/office/drawing/2014/main" id="{9B7CC236-4AF1-493F-9A9B-EE3D25E34C73}"/>
              </a:ext>
            </a:extLst>
          </p:cNvPr>
          <p:cNvSpPr txBox="1"/>
          <p:nvPr/>
        </p:nvSpPr>
        <p:spPr>
          <a:xfrm>
            <a:off x="5834742" y="5349982"/>
            <a:ext cx="5979885" cy="805349"/>
          </a:xfrm>
          <a:prstGeom prst="rect">
            <a:avLst/>
          </a:prstGeom>
          <a:noFill/>
        </p:spPr>
        <p:txBody>
          <a:bodyPr wrap="square">
            <a:spAutoFit/>
          </a:bodyPr>
          <a:lstStyle/>
          <a:p>
            <a:pPr marL="228600" indent="-228600" algn="just">
              <a:spcAft>
                <a:spcPts val="800"/>
              </a:spcAft>
              <a:buFont typeface="+mj-lt"/>
              <a:buAutoNum type="arabicPeriod"/>
            </a:pPr>
            <a:r>
              <a:rPr lang="es-E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GEFES 2025- Poster </a:t>
            </a:r>
            <a:r>
              <a:rPr lang="es-ES" sz="11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Presentation</a:t>
            </a:r>
            <a:r>
              <a:rPr lang="es-E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(Spain)</a:t>
            </a:r>
          </a:p>
          <a:p>
            <a:pPr marL="228600" indent="-228600" algn="just">
              <a:spcAft>
                <a:spcPts val="800"/>
              </a:spcAft>
              <a:buFont typeface="+mj-lt"/>
              <a:buAutoNum type="arabicPeriod"/>
            </a:pPr>
            <a:r>
              <a:rPr lang="es-E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CAFQI 2024- Poster </a:t>
            </a:r>
            <a:r>
              <a:rPr lang="es-ES" sz="11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Presentation</a:t>
            </a:r>
            <a:r>
              <a:rPr lang="es-E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(Argentina)</a:t>
            </a:r>
          </a:p>
          <a:p>
            <a:pPr marL="228600" indent="-228600" algn="just">
              <a:spcAft>
                <a:spcPts val="800"/>
              </a:spcAft>
              <a:buFont typeface="+mj-lt"/>
              <a:buAutoNum type="arabicPeriod"/>
            </a:pPr>
            <a:r>
              <a:rPr lang="es-E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ENN 2023 – Poster </a:t>
            </a:r>
            <a:r>
              <a:rPr lang="es-ES" sz="11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Presentation</a:t>
            </a:r>
            <a:r>
              <a:rPr lang="es-ES" sz="11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(Argentina)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CuadroTexto 5">
            <a:extLst>
              <a:ext uri="{FF2B5EF4-FFF2-40B4-BE49-F238E27FC236}">
                <a16:creationId xmlns:a16="http://schemas.microsoft.com/office/drawing/2014/main" id="{8641D03A-15F7-47F7-972E-E6121EEC1840}"/>
              </a:ext>
            </a:extLst>
          </p:cNvPr>
          <p:cNvSpPr txBox="1"/>
          <p:nvPr/>
        </p:nvSpPr>
        <p:spPr>
          <a:xfrm>
            <a:off x="5834742" y="4551696"/>
            <a:ext cx="6096000" cy="539147"/>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Times New Roman" panose="02020603050405020304" pitchFamily="18" charset="0"/>
                <a:ea typeface="Times New Roman" panose="02020603050405020304" pitchFamily="18" charset="0"/>
              </a:rPr>
              <a:t>Congress</a:t>
            </a:r>
            <a:r>
              <a:rPr lang="es-ES" sz="2800" b="1" kern="100" dirty="0">
                <a:solidFill>
                  <a:srgbClr val="000000"/>
                </a:solidFill>
                <a:effectLst/>
                <a:latin typeface="Times New Roman" panose="02020603050405020304" pitchFamily="18" charset="0"/>
                <a:ea typeface="Times New Roman" panose="02020603050405020304" pitchFamily="18" charset="0"/>
              </a:rPr>
              <a:t> </a:t>
            </a:r>
            <a:r>
              <a:rPr lang="es-ES" sz="2800" b="1" kern="100" dirty="0" err="1">
                <a:solidFill>
                  <a:srgbClr val="000000"/>
                </a:solidFill>
                <a:effectLst/>
                <a:latin typeface="Times New Roman" panose="02020603050405020304" pitchFamily="18" charset="0"/>
                <a:ea typeface="Times New Roman" panose="02020603050405020304" pitchFamily="18" charset="0"/>
              </a:rPr>
              <a:t>Presentation</a:t>
            </a:r>
            <a:endParaRPr lang="en-US" sz="2800" b="1"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3288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BCAC8FE-B4BC-4D63-9F59-D335D790516D}"/>
              </a:ext>
            </a:extLst>
          </p:cNvPr>
          <p:cNvSpPr txBox="1"/>
          <p:nvPr/>
        </p:nvSpPr>
        <p:spPr>
          <a:xfrm>
            <a:off x="0" y="1315909"/>
            <a:ext cx="12192000" cy="923330"/>
          </a:xfrm>
          <a:prstGeom prst="rect">
            <a:avLst/>
          </a:prstGeom>
          <a:solidFill>
            <a:schemeClr val="bg1">
              <a:alpha val="88000"/>
            </a:schemeClr>
          </a:solidFill>
        </p:spPr>
        <p:txBody>
          <a:bodyPr wrap="square" rtlCol="0">
            <a:spAutoFit/>
          </a:bodyPr>
          <a:lstStyle/>
          <a:p>
            <a:pPr algn="just"/>
            <a:r>
              <a:rPr lang="en-US" b="1" dirty="0">
                <a:latin typeface="Arial" panose="020B0604020202020204" pitchFamily="34" charset="0"/>
                <a:cs typeface="Arial" panose="020B0604020202020204" pitchFamily="34" charset="0"/>
              </a:rPr>
              <a:t>Summary:</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Neuromorphic Calculator 2025 is a robust simulation platform that streamlines the process of performing first-principles materials calculations with Quantum ESPRESSO. </a:t>
            </a:r>
          </a:p>
        </p:txBody>
      </p:sp>
      <p:sp>
        <p:nvSpPr>
          <p:cNvPr id="7" name="TextBox 6">
            <a:extLst>
              <a:ext uri="{FF2B5EF4-FFF2-40B4-BE49-F238E27FC236}">
                <a16:creationId xmlns:a16="http://schemas.microsoft.com/office/drawing/2014/main" id="{FFFFD729-0F8C-429D-8897-141377EFF31B}"/>
              </a:ext>
            </a:extLst>
          </p:cNvPr>
          <p:cNvSpPr txBox="1"/>
          <p:nvPr/>
        </p:nvSpPr>
        <p:spPr>
          <a:xfrm>
            <a:off x="0" y="2299369"/>
            <a:ext cx="12192000" cy="2031325"/>
          </a:xfrm>
          <a:prstGeom prst="rect">
            <a:avLst/>
          </a:prstGeom>
          <a:solidFill>
            <a:schemeClr val="bg1">
              <a:alpha val="88000"/>
            </a:schemeClr>
          </a:solidFill>
        </p:spPr>
        <p:txBody>
          <a:bodyPr wrap="square" rtlCol="0">
            <a:spAutoFit/>
          </a:bodyPr>
          <a:lstStyle/>
          <a:p>
            <a:pPr algn="just"/>
            <a:r>
              <a:rPr lang="en-US" dirty="0">
                <a:latin typeface="Arial" panose="020B0604020202020204" pitchFamily="34" charset="0"/>
                <a:cs typeface="Arial" panose="020B0604020202020204" pitchFamily="34" charset="0"/>
              </a:rPr>
              <a:t>It has three modes of operation Standard, AI Assisted and Expert level tailored to different user needs. </a:t>
            </a: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Standard Workflow</a:t>
            </a:r>
            <a:r>
              <a:rPr lang="en-US" dirty="0">
                <a:latin typeface="Arial" panose="020B0604020202020204" pitchFamily="34" charset="0"/>
                <a:cs typeface="Arial" panose="020B0604020202020204" pitchFamily="34" charset="0"/>
              </a:rPr>
              <a:t> mode, if you already have a Materials Project ID, you can quickly simulate that material’s properties. In the </a:t>
            </a:r>
            <a:r>
              <a:rPr lang="en-US" b="1" dirty="0">
                <a:latin typeface="Arial" panose="020B0604020202020204" pitchFamily="34" charset="0"/>
                <a:cs typeface="Arial" panose="020B0604020202020204" pitchFamily="34" charset="0"/>
              </a:rPr>
              <a:t>Assistance</a:t>
            </a:r>
            <a:r>
              <a:rPr lang="en-US" dirty="0">
                <a:latin typeface="Arial" panose="020B0604020202020204" pitchFamily="34" charset="0"/>
                <a:cs typeface="Arial" panose="020B0604020202020204" pitchFamily="34" charset="0"/>
              </a:rPr>
              <a:t> mode, if you don’t have a specific ID, AI helps find suitable materials based on your initial data and automatically sets up the simulations. The </a:t>
            </a:r>
            <a:r>
              <a:rPr lang="en-US" b="1" dirty="0">
                <a:latin typeface="Arial" panose="020B0604020202020204" pitchFamily="34" charset="0"/>
                <a:cs typeface="Arial" panose="020B0604020202020204" pitchFamily="34" charset="0"/>
              </a:rPr>
              <a:t>Expert Workflow</a:t>
            </a:r>
            <a:r>
              <a:rPr lang="en-US" dirty="0">
                <a:latin typeface="Arial" panose="020B0604020202020204" pitchFamily="34" charset="0"/>
                <a:cs typeface="Arial" panose="020B0604020202020204" pitchFamily="34" charset="0"/>
              </a:rPr>
              <a:t> mode is for new or unpublished materials, allowing you to customize parameters and refine them over multiple runs. Across all three modes, AI is fully integrated, optimizing simulation parameters, providing literature-backed suggestions, and pulling the latest references with full ACS Nano citations and DOIs.</a:t>
            </a:r>
            <a:endParaRPr lang="en-US" dirty="0"/>
          </a:p>
        </p:txBody>
      </p:sp>
    </p:spTree>
    <p:extLst>
      <p:ext uri="{BB962C8B-B14F-4D97-AF65-F5344CB8AC3E}">
        <p14:creationId xmlns:p14="http://schemas.microsoft.com/office/powerpoint/2010/main" val="33839270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5" name="CuadroTexto 5">
            <a:extLst>
              <a:ext uri="{FF2B5EF4-FFF2-40B4-BE49-F238E27FC236}">
                <a16:creationId xmlns:a16="http://schemas.microsoft.com/office/drawing/2014/main" id="{DE13DFE9-BC02-42AC-BC48-7EE229CBBF26}"/>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BCAC8FE-B4BC-4D63-9F59-D335D790516D}"/>
              </a:ext>
            </a:extLst>
          </p:cNvPr>
          <p:cNvSpPr txBox="1"/>
          <p:nvPr/>
        </p:nvSpPr>
        <p:spPr>
          <a:xfrm>
            <a:off x="0" y="1407659"/>
            <a:ext cx="12192000" cy="923330"/>
          </a:xfrm>
          <a:prstGeom prst="rect">
            <a:avLst/>
          </a:prstGeom>
          <a:solidFill>
            <a:schemeClr val="bg1">
              <a:alpha val="88000"/>
            </a:schemeClr>
          </a:solidFill>
        </p:spPr>
        <p:txBody>
          <a:bodyPr wrap="square" rtlCol="0">
            <a:spAutoFit/>
          </a:bodyPr>
          <a:lstStyle/>
          <a:p>
            <a:pPr algn="just"/>
            <a:r>
              <a:rPr lang="en-US" b="1" dirty="0">
                <a:latin typeface="Arial" panose="020B0604020202020204" pitchFamily="34" charset="0"/>
                <a:cs typeface="Arial" panose="020B0604020202020204" pitchFamily="34" charset="0"/>
              </a:rPr>
              <a:t>Summary:</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Neuromorphic Calculator 2025 is a robust simulation platform that streamlines the process of performing first-principles materials calculations with Quantum ESPRESSO. </a:t>
            </a:r>
          </a:p>
        </p:txBody>
      </p:sp>
      <p:sp>
        <p:nvSpPr>
          <p:cNvPr id="7" name="TextBox 6">
            <a:extLst>
              <a:ext uri="{FF2B5EF4-FFF2-40B4-BE49-F238E27FC236}">
                <a16:creationId xmlns:a16="http://schemas.microsoft.com/office/drawing/2014/main" id="{FFFFD729-0F8C-429D-8897-141377EFF31B}"/>
              </a:ext>
            </a:extLst>
          </p:cNvPr>
          <p:cNvSpPr txBox="1"/>
          <p:nvPr/>
        </p:nvSpPr>
        <p:spPr>
          <a:xfrm>
            <a:off x="0" y="2541853"/>
            <a:ext cx="12192000" cy="3970318"/>
          </a:xfrm>
          <a:prstGeom prst="rect">
            <a:avLst/>
          </a:prstGeom>
          <a:solidFill>
            <a:schemeClr val="bg1">
              <a:alpha val="88000"/>
            </a:schemeClr>
          </a:solidFill>
        </p:spPr>
        <p:txBody>
          <a:bodyPr wrap="square" rtlCol="0">
            <a:spAutoFit/>
          </a:bodyPr>
          <a:lstStyle/>
          <a:p>
            <a:pPr algn="just"/>
            <a:r>
              <a:rPr lang="en-US" dirty="0">
                <a:latin typeface="Arial" panose="020B0604020202020204" pitchFamily="34" charset="0"/>
                <a:cs typeface="Arial" panose="020B0604020202020204" pitchFamily="34" charset="0"/>
              </a:rPr>
              <a:t>It has three modes of operation tailored to different user needs. </a:t>
            </a: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Standard Mode</a:t>
            </a:r>
            <a:r>
              <a:rPr lang="en-US" dirty="0">
                <a:latin typeface="Arial" panose="020B0604020202020204" pitchFamily="34" charset="0"/>
                <a:cs typeface="Arial" panose="020B0604020202020204" pitchFamily="34" charset="0"/>
              </a:rPr>
              <a:t> mode, if you already have a Materials Project ID, you can quickly simulate that material’s properties. </a:t>
            </a: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AI</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Assistance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Mode</a:t>
            </a:r>
            <a:r>
              <a:rPr lang="en-US" dirty="0">
                <a:latin typeface="Arial" panose="020B0604020202020204" pitchFamily="34" charset="0"/>
                <a:cs typeface="Arial" panose="020B0604020202020204" pitchFamily="34" charset="0"/>
              </a:rPr>
              <a:t>, if you don’t have a specific ID, the AI will help you find suitable materials based on your initial data and requirements, then it will set up the simulations for run it for you. </a:t>
            </a:r>
          </a:p>
          <a:p>
            <a:pPr algn="just"/>
            <a:r>
              <a:rPr lang="en-US" dirty="0">
                <a:latin typeface="Arial" panose="020B0604020202020204" pitchFamily="34" charset="0"/>
                <a:cs typeface="Arial" panose="020B0604020202020204" pitchFamily="34" charset="0"/>
              </a:rPr>
              <a:t>And in the </a:t>
            </a:r>
            <a:r>
              <a:rPr lang="en-US" b="1" dirty="0">
                <a:latin typeface="Arial" panose="020B0604020202020204" pitchFamily="34" charset="0"/>
                <a:cs typeface="Arial" panose="020B0604020202020204" pitchFamily="34" charset="0"/>
              </a:rPr>
              <a:t>AI</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Expert Mode</a:t>
            </a:r>
            <a:r>
              <a:rPr lang="en-US" dirty="0">
                <a:latin typeface="Arial" panose="020B0604020202020204" pitchFamily="34" charset="0"/>
                <a:cs typeface="Arial" panose="020B0604020202020204" pitchFamily="34" charset="0"/>
              </a:rPr>
              <a:t> it will help you think about new or unpublished materials, allowing you to customize parameters and refine them over multiple runs. It will ask you to be more involved in the design of each simulation and its going to address , correct and tailor the calculation in order to be consistent with the current literature of the topic you choose e.g.: Neuromorphic, Topological or superconductor materials. The limit is on you!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Across all three modes, AI is fully integrated, generating input files, optimizing simulation parameters, providing literature-backed suggestions, and pulling the latest references with full ACS Nano citations and DOIs. All of this is accomplished using top tier AI models from perplexity AI and also suing the Materials Project Database. In order to provide new tools for AI driven Research </a:t>
            </a:r>
            <a:endParaRPr lang="en-US" dirty="0"/>
          </a:p>
        </p:txBody>
      </p:sp>
    </p:spTree>
    <p:extLst>
      <p:ext uri="{BB962C8B-B14F-4D97-AF65-F5344CB8AC3E}">
        <p14:creationId xmlns:p14="http://schemas.microsoft.com/office/powerpoint/2010/main" val="831785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9" name="CuadroTexto 5">
            <a:extLst>
              <a:ext uri="{FF2B5EF4-FFF2-40B4-BE49-F238E27FC236}">
                <a16:creationId xmlns:a16="http://schemas.microsoft.com/office/drawing/2014/main" id="{1C495B8C-AED2-4601-AB83-889A6FB10B6D}"/>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BADD315-CBDA-4935-8988-37448A2D7764}"/>
              </a:ext>
            </a:extLst>
          </p:cNvPr>
          <p:cNvSpPr txBox="1"/>
          <p:nvPr/>
        </p:nvSpPr>
        <p:spPr>
          <a:xfrm>
            <a:off x="1473200" y="1917700"/>
            <a:ext cx="10007600" cy="369332"/>
          </a:xfrm>
          <a:prstGeom prst="rect">
            <a:avLst/>
          </a:prstGeom>
          <a:noFill/>
        </p:spPr>
        <p:txBody>
          <a:bodyPr wrap="square" rtlCol="0">
            <a:spAutoFit/>
          </a:bodyPr>
          <a:lstStyle/>
          <a:p>
            <a:pPr algn="ctr"/>
            <a:r>
              <a:rPr lang="es-ES" dirty="0"/>
              <a:t>DIAGRAMA DE FLUJO DE COMO FUNCIONA SENCILLO</a:t>
            </a:r>
            <a:endParaRPr lang="en-US" dirty="0"/>
          </a:p>
        </p:txBody>
      </p:sp>
    </p:spTree>
    <p:extLst>
      <p:ext uri="{BB962C8B-B14F-4D97-AF65-F5344CB8AC3E}">
        <p14:creationId xmlns:p14="http://schemas.microsoft.com/office/powerpoint/2010/main" val="2477866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8E8C6CC-3204-4C08-BE73-458C7F82F158}"/>
              </a:ext>
            </a:extLst>
          </p:cNvPr>
          <p:cNvSpPr>
            <a:spLocks noChangeAspect="1"/>
          </p:cNvSpPr>
          <p:nvPr/>
        </p:nvSpPr>
        <p:spPr>
          <a:xfrm rot="16200000">
            <a:off x="4780818" y="-529352"/>
            <a:ext cx="6790060" cy="7984644"/>
          </a:xfrm>
          <a:custGeom>
            <a:avLst/>
            <a:gdLst/>
            <a:ahLst/>
            <a:cxnLst/>
            <a:rect l="l" t="t" r="r" b="b"/>
            <a:pathLst>
              <a:path w="12258856" h="9822409">
                <a:moveTo>
                  <a:pt x="0" y="0"/>
                </a:moveTo>
                <a:lnTo>
                  <a:pt x="12258856" y="0"/>
                </a:lnTo>
                <a:lnTo>
                  <a:pt x="12258856" y="9822408"/>
                </a:lnTo>
                <a:lnTo>
                  <a:pt x="0" y="9822408"/>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l="1" t="-19742" r="-75738" b="-2"/>
            </a:stretch>
          </a:blipFill>
        </p:spPr>
      </p:sp>
      <p:sp>
        <p:nvSpPr>
          <p:cNvPr id="9" name="CuadroTexto 5">
            <a:extLst>
              <a:ext uri="{FF2B5EF4-FFF2-40B4-BE49-F238E27FC236}">
                <a16:creationId xmlns:a16="http://schemas.microsoft.com/office/drawing/2014/main" id="{1C495B8C-AED2-4601-AB83-889A6FB10B6D}"/>
              </a:ext>
            </a:extLst>
          </p:cNvPr>
          <p:cNvSpPr txBox="1"/>
          <p:nvPr/>
        </p:nvSpPr>
        <p:spPr>
          <a:xfrm>
            <a:off x="0" y="0"/>
            <a:ext cx="12192000" cy="1107996"/>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Work</a:t>
            </a:r>
            <a:endPar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a:spcAft>
                <a:spcPts val="1200"/>
              </a:spcAft>
            </a:pPr>
            <a:r>
              <a:rPr lang="en-US" sz="2800" b="1" dirty="0">
                <a:latin typeface="Arial" panose="020B0604020202020204" pitchFamily="34" charset="0"/>
                <a:cs typeface="Arial" panose="020B0604020202020204" pitchFamily="34" charset="0"/>
              </a:rPr>
              <a:t>Developing an AI assisted Neuromorphic Material Simulator</a:t>
            </a:r>
            <a:endParaRPr lang="en-US"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BADD315-CBDA-4935-8988-37448A2D7764}"/>
              </a:ext>
            </a:extLst>
          </p:cNvPr>
          <p:cNvSpPr txBox="1"/>
          <p:nvPr/>
        </p:nvSpPr>
        <p:spPr>
          <a:xfrm>
            <a:off x="1524000" y="2905780"/>
            <a:ext cx="10007600" cy="523220"/>
          </a:xfrm>
          <a:prstGeom prst="rect">
            <a:avLst/>
          </a:prstGeom>
          <a:noFill/>
        </p:spPr>
        <p:txBody>
          <a:bodyPr wrap="square" rtlCol="0">
            <a:spAutoFit/>
          </a:bodyPr>
          <a:lstStyle/>
          <a:p>
            <a:pPr algn="ctr"/>
            <a:r>
              <a:rPr lang="es-ES" sz="2800" dirty="0">
                <a:latin typeface="Arial" panose="020B0604020202020204" pitchFamily="34" charset="0"/>
                <a:cs typeface="Arial" panose="020B0604020202020204" pitchFamily="34" charset="0"/>
              </a:rPr>
              <a:t>Ejemplo de Simulación Bandas y EELS… Si and SrTiO3</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4431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10AF3-F848-457C-90E5-5E8D0ED78B0E}"/>
              </a:ext>
            </a:extLst>
          </p:cNvPr>
          <p:cNvSpPr txBox="1"/>
          <p:nvPr/>
        </p:nvSpPr>
        <p:spPr>
          <a:xfrm>
            <a:off x="-26096" y="2444977"/>
            <a:ext cx="12192000" cy="2862322"/>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Visiting dates:</a:t>
            </a:r>
            <a:r>
              <a:rPr lang="en-US" dirty="0">
                <a:latin typeface="Arial" panose="020B0604020202020204" pitchFamily="34" charset="0"/>
                <a:cs typeface="Arial" panose="020B0604020202020204" pitchFamily="34" charset="0"/>
              </a:rPr>
              <a:t> September 2022 (Ph.D. student)   &amp; September 2024 (Postdoc)</a:t>
            </a:r>
          </a:p>
          <a:p>
            <a:pPr algn="just"/>
            <a:endParaRPr lang="en-US" b="1" dirty="0">
              <a:latin typeface="Arial" panose="020B0604020202020204" pitchFamily="34" charset="0"/>
              <a:cs typeface="Arial" panose="020B0604020202020204" pitchFamily="34" charset="0"/>
            </a:endParaRPr>
          </a:p>
          <a:p>
            <a:pPr algn="just"/>
            <a:r>
              <a:rPr lang="en-US" b="1" dirty="0">
                <a:latin typeface="Arial" panose="020B0604020202020204" pitchFamily="34" charset="0"/>
                <a:cs typeface="Arial" panose="020B0604020202020204" pitchFamily="34" charset="0"/>
              </a:rPr>
              <a:t>Activities:</a:t>
            </a:r>
            <a:endParaRPr lang="en-US" dirty="0">
              <a:latin typeface="Arial" panose="020B0604020202020204" pitchFamily="34" charset="0"/>
              <a:cs typeface="Arial" panose="020B0604020202020204" pitchFamily="34" charset="0"/>
            </a:endParaRPr>
          </a:p>
          <a:p>
            <a:pPr algn="just">
              <a:buFont typeface="Arial" panose="020B0604020202020204" pitchFamily="34" charset="0"/>
              <a:buChar char="•"/>
            </a:pPr>
            <a:r>
              <a:rPr lang="en-US" dirty="0">
                <a:latin typeface="Arial" panose="020B0604020202020204" pitchFamily="34" charset="0"/>
                <a:cs typeface="Arial" panose="020B0604020202020204" pitchFamily="34" charset="0"/>
              </a:rPr>
              <a:t>Conducted synthesis and characterization of two-dimensional (2D) materials aimed at nanoelectronics applications.</a:t>
            </a:r>
          </a:p>
          <a:p>
            <a:pPr algn="just">
              <a:buFont typeface="Arial" panose="020B0604020202020204" pitchFamily="34" charset="0"/>
              <a:buChar char="•"/>
            </a:pPr>
            <a:r>
              <a:rPr lang="en-US" dirty="0">
                <a:latin typeface="Arial" panose="020B0604020202020204" pitchFamily="34" charset="0"/>
                <a:cs typeface="Arial" panose="020B0604020202020204" pitchFamily="34" charset="0"/>
              </a:rPr>
              <a:t>Developed several synthesis and transfer techniques specifically tailored for graphene and graphene-derived nanomaterials.</a:t>
            </a:r>
          </a:p>
          <a:p>
            <a:pPr algn="just">
              <a:buFont typeface="Arial" panose="020B0604020202020204" pitchFamily="34" charset="0"/>
              <a:buChar char="•"/>
            </a:pPr>
            <a:r>
              <a:rPr lang="en-US" dirty="0">
                <a:latin typeface="Arial" panose="020B0604020202020204" pitchFamily="34" charset="0"/>
                <a:cs typeface="Arial" panose="020B0604020202020204" pitchFamily="34" charset="0"/>
              </a:rPr>
              <a:t>Worked on the advanced characterization of these nanomaterials using high-resolution transmission electron microscopy (HRTEM), scanning transmission electron microscopy (STEM), energy-dispersive X-ray spectroscopy (EDS), and electron energy-loss spectroscopy (EELS).</a:t>
            </a:r>
          </a:p>
          <a:p>
            <a:endParaRPr lang="en-US" dirty="0"/>
          </a:p>
        </p:txBody>
      </p:sp>
      <p:sp>
        <p:nvSpPr>
          <p:cNvPr id="6" name="Rectángulo 9">
            <a:extLst>
              <a:ext uri="{FF2B5EF4-FFF2-40B4-BE49-F238E27FC236}">
                <a16:creationId xmlns:a16="http://schemas.microsoft.com/office/drawing/2014/main" id="{8A2DB2F6-418A-4445-8FB8-878630DBE44C}"/>
              </a:ext>
            </a:extLst>
          </p:cNvPr>
          <p:cNvSpPr/>
          <p:nvPr/>
        </p:nvSpPr>
        <p:spPr>
          <a:xfrm>
            <a:off x="3307906" y="6273225"/>
            <a:ext cx="5007429" cy="584775"/>
          </a:xfrm>
          <a:prstGeom prst="rect">
            <a:avLst/>
          </a:prstGeom>
          <a:noFill/>
          <a:ln w="12700">
            <a:noFill/>
          </a:ln>
        </p:spPr>
        <p:txBody>
          <a:bodyPr wrap="square" lIns="91440" tIns="45720" rIns="91440" bIns="45720">
            <a:spAutoFit/>
          </a:bodyPr>
          <a:lstStyle/>
          <a:p>
            <a:pPr algn="ctr"/>
            <a:r>
              <a:rPr lang="es-ES" sz="3200" kern="1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Santiago D. Barrionuevo</a:t>
            </a:r>
            <a:endParaRPr lang="en-US" sz="32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Rectángulo 10">
            <a:extLst>
              <a:ext uri="{FF2B5EF4-FFF2-40B4-BE49-F238E27FC236}">
                <a16:creationId xmlns:a16="http://schemas.microsoft.com/office/drawing/2014/main" id="{750E2BB4-631A-43B1-A2F9-163178BCBBC0}"/>
              </a:ext>
            </a:extLst>
          </p:cNvPr>
          <p:cNvSpPr/>
          <p:nvPr/>
        </p:nvSpPr>
        <p:spPr>
          <a:xfrm>
            <a:off x="-1" y="1051831"/>
            <a:ext cx="12203583" cy="1077218"/>
          </a:xfrm>
          <a:prstGeom prst="rect">
            <a:avLst/>
          </a:prstGeom>
          <a:noFill/>
          <a:ln w="12700">
            <a:noFill/>
          </a:ln>
        </p:spPr>
        <p:txBody>
          <a:bodyPr wrap="square" lIns="91440" tIns="45720" rIns="91440" bIns="45720">
            <a:spAutoFit/>
          </a:bodyPr>
          <a:lstStyle/>
          <a:p>
            <a:pPr algn="ctr"/>
            <a:r>
              <a:rPr lang="es-ES" sz="3200" kern="1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Horizon 2020:</a:t>
            </a:r>
          </a:p>
          <a:p>
            <a:pPr algn="ctr"/>
            <a:r>
              <a:rPr lang="es-ES" sz="3200" kern="1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Arial" panose="020B0604020202020204" pitchFamily="34" charset="0"/>
              </a:rPr>
              <a:t>Marie Curie Research and Innovation Staff Exchange</a:t>
            </a:r>
          </a:p>
        </p:txBody>
      </p:sp>
      <p:pic>
        <p:nvPicPr>
          <p:cNvPr id="8" name="Imagen 20">
            <a:extLst>
              <a:ext uri="{FF2B5EF4-FFF2-40B4-BE49-F238E27FC236}">
                <a16:creationId xmlns:a16="http://schemas.microsoft.com/office/drawing/2014/main" id="{C1D86DE0-3DAB-4E33-B943-797C0E7D4DF2}"/>
              </a:ext>
            </a:extLst>
          </p:cNvPr>
          <p:cNvPicPr>
            <a:picLocks noChangeAspect="1"/>
          </p:cNvPicPr>
          <p:nvPr/>
        </p:nvPicPr>
        <p:blipFill rotWithShape="1">
          <a:blip r:embed="rId2"/>
          <a:srcRect b="7995"/>
          <a:stretch/>
        </p:blipFill>
        <p:spPr>
          <a:xfrm>
            <a:off x="147604" y="5673905"/>
            <a:ext cx="1335314" cy="1184095"/>
          </a:xfrm>
          <a:prstGeom prst="rect">
            <a:avLst/>
          </a:prstGeom>
        </p:spPr>
      </p:pic>
      <p:pic>
        <p:nvPicPr>
          <p:cNvPr id="9" name="Imagen 17">
            <a:extLst>
              <a:ext uri="{FF2B5EF4-FFF2-40B4-BE49-F238E27FC236}">
                <a16:creationId xmlns:a16="http://schemas.microsoft.com/office/drawing/2014/main" id="{484584AB-0546-4E9D-870A-343ACCCDEC0C}"/>
              </a:ext>
            </a:extLst>
          </p:cNvPr>
          <p:cNvPicPr>
            <a:picLocks noChangeAspect="1"/>
          </p:cNvPicPr>
          <p:nvPr/>
        </p:nvPicPr>
        <p:blipFill rotWithShape="1">
          <a:blip r:embed="rId3"/>
          <a:srcRect l="4103" t="8023" r="1100" b="10451"/>
          <a:stretch/>
        </p:blipFill>
        <p:spPr>
          <a:xfrm>
            <a:off x="11582" y="0"/>
            <a:ext cx="1471336" cy="1077218"/>
          </a:xfrm>
          <a:prstGeom prst="rect">
            <a:avLst/>
          </a:prstGeom>
        </p:spPr>
      </p:pic>
      <p:pic>
        <p:nvPicPr>
          <p:cNvPr id="10" name="Imagen 11">
            <a:extLst>
              <a:ext uri="{FF2B5EF4-FFF2-40B4-BE49-F238E27FC236}">
                <a16:creationId xmlns:a16="http://schemas.microsoft.com/office/drawing/2014/main" id="{D071C481-DAD3-4E55-A75D-CA1399480C49}"/>
              </a:ext>
            </a:extLst>
          </p:cNvPr>
          <p:cNvPicPr>
            <a:picLocks noChangeAspect="1"/>
          </p:cNvPicPr>
          <p:nvPr/>
        </p:nvPicPr>
        <p:blipFill rotWithShape="1">
          <a:blip r:embed="rId4"/>
          <a:srcRect l="19796" t="37328" r="48406" b="35231"/>
          <a:stretch/>
        </p:blipFill>
        <p:spPr>
          <a:xfrm>
            <a:off x="9811927" y="5673905"/>
            <a:ext cx="2391656" cy="1184095"/>
          </a:xfrm>
          <a:prstGeom prst="rect">
            <a:avLst/>
          </a:prstGeom>
          <a:noFill/>
        </p:spPr>
      </p:pic>
      <p:pic>
        <p:nvPicPr>
          <p:cNvPr id="11" name="Imagen 12">
            <a:extLst>
              <a:ext uri="{FF2B5EF4-FFF2-40B4-BE49-F238E27FC236}">
                <a16:creationId xmlns:a16="http://schemas.microsoft.com/office/drawing/2014/main" id="{87B9F3B3-11E4-434E-9F42-0B521C1B8653}"/>
              </a:ext>
            </a:extLst>
          </p:cNvPr>
          <p:cNvPicPr>
            <a:picLocks noChangeAspect="1"/>
          </p:cNvPicPr>
          <p:nvPr/>
        </p:nvPicPr>
        <p:blipFill>
          <a:blip r:embed="rId5"/>
          <a:stretch>
            <a:fillRect/>
          </a:stretch>
        </p:blipFill>
        <p:spPr>
          <a:xfrm>
            <a:off x="9292081" y="129875"/>
            <a:ext cx="2905790" cy="817468"/>
          </a:xfrm>
          <a:prstGeom prst="rect">
            <a:avLst/>
          </a:prstGeom>
          <a:noFill/>
        </p:spPr>
      </p:pic>
    </p:spTree>
    <p:extLst>
      <p:ext uri="{BB962C8B-B14F-4D97-AF65-F5344CB8AC3E}">
        <p14:creationId xmlns:p14="http://schemas.microsoft.com/office/powerpoint/2010/main" val="844560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8B9AD47-271F-4022-A7B2-92345BFCB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 y="0"/>
            <a:ext cx="12201551" cy="6858000"/>
          </a:xfrm>
          <a:prstGeom prst="rect">
            <a:avLst/>
          </a:prstGeom>
        </p:spPr>
      </p:pic>
      <p:pic>
        <p:nvPicPr>
          <p:cNvPr id="2" name="Picture 1">
            <a:extLst>
              <a:ext uri="{FF2B5EF4-FFF2-40B4-BE49-F238E27FC236}">
                <a16:creationId xmlns:a16="http://schemas.microsoft.com/office/drawing/2014/main" id="{1A512DC9-4644-4A2B-BA51-63AC9C233C75}"/>
              </a:ext>
            </a:extLst>
          </p:cNvPr>
          <p:cNvPicPr>
            <a:picLocks noChangeAspect="1"/>
          </p:cNvPicPr>
          <p:nvPr/>
        </p:nvPicPr>
        <p:blipFill>
          <a:blip r:embed="rId4"/>
          <a:stretch>
            <a:fillRect/>
          </a:stretch>
        </p:blipFill>
        <p:spPr>
          <a:xfrm>
            <a:off x="2215559" y="2697416"/>
            <a:ext cx="7760881" cy="1463167"/>
          </a:xfrm>
          <a:prstGeom prst="rect">
            <a:avLst/>
          </a:prstGeom>
        </p:spPr>
      </p:pic>
    </p:spTree>
    <p:extLst>
      <p:ext uri="{BB962C8B-B14F-4D97-AF65-F5344CB8AC3E}">
        <p14:creationId xmlns:p14="http://schemas.microsoft.com/office/powerpoint/2010/main" val="16972203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6732"/>
          <a:stretch/>
        </p:blipFill>
        <p:spPr>
          <a:xfrm>
            <a:off x="290286" y="3255249"/>
            <a:ext cx="3590622" cy="1634762"/>
          </a:xfrm>
          <a:prstGeom prst="rect">
            <a:avLst/>
          </a:prstGeom>
          <a:solidFill>
            <a:schemeClr val="bg1"/>
          </a:solidFill>
        </p:spPr>
      </p:pic>
      <p:pic>
        <p:nvPicPr>
          <p:cNvPr id="6" name="Imagen 5">
            <a:extLst>
              <a:ext uri="{FF2B5EF4-FFF2-40B4-BE49-F238E27FC236}">
                <a16:creationId xmlns:a16="http://schemas.microsoft.com/office/drawing/2014/main" id="{8EEDD9D8-BB46-4919-8AD8-5C89CD30E108}"/>
              </a:ext>
            </a:extLst>
          </p:cNvPr>
          <p:cNvPicPr>
            <a:picLocks noChangeAspect="1"/>
          </p:cNvPicPr>
          <p:nvPr/>
        </p:nvPicPr>
        <p:blipFill rotWithShape="1">
          <a:blip r:embed="rId3"/>
          <a:srcRect l="-1" t="38217" r="68126" b="18981"/>
          <a:stretch/>
        </p:blipFill>
        <p:spPr>
          <a:xfrm>
            <a:off x="4527838" y="3431307"/>
            <a:ext cx="1214778" cy="1167140"/>
          </a:xfrm>
          <a:prstGeom prst="rect">
            <a:avLst/>
          </a:prstGeom>
        </p:spPr>
      </p:pic>
      <p:pic>
        <p:nvPicPr>
          <p:cNvPr id="8" name="Imagen 7">
            <a:extLst>
              <a:ext uri="{FF2B5EF4-FFF2-40B4-BE49-F238E27FC236}">
                <a16:creationId xmlns:a16="http://schemas.microsoft.com/office/drawing/2014/main" id="{047FB8D5-4202-4900-96A8-A44391B61951}"/>
              </a:ext>
            </a:extLst>
          </p:cNvPr>
          <p:cNvPicPr preferRelativeResize="0">
            <a:picLocks noChangeAspect="1"/>
          </p:cNvPicPr>
          <p:nvPr/>
        </p:nvPicPr>
        <p:blipFill rotWithShape="1">
          <a:blip r:embed="rId4"/>
          <a:srcRect l="37718" t="14812"/>
          <a:stretch/>
        </p:blipFill>
        <p:spPr>
          <a:xfrm>
            <a:off x="5883424" y="3139743"/>
            <a:ext cx="1780736" cy="1750268"/>
          </a:xfrm>
          <a:prstGeom prst="rect">
            <a:avLst/>
          </a:prstGeom>
        </p:spPr>
      </p:pic>
      <p:pic>
        <p:nvPicPr>
          <p:cNvPr id="10" name="Imagen 9">
            <a:extLst>
              <a:ext uri="{FF2B5EF4-FFF2-40B4-BE49-F238E27FC236}">
                <a16:creationId xmlns:a16="http://schemas.microsoft.com/office/drawing/2014/main" id="{6AC949C6-0E06-4514-ACB2-4734E46A8BF7}"/>
              </a:ext>
            </a:extLst>
          </p:cNvPr>
          <p:cNvPicPr>
            <a:picLocks noChangeAspect="1"/>
          </p:cNvPicPr>
          <p:nvPr/>
        </p:nvPicPr>
        <p:blipFill>
          <a:blip r:embed="rId5"/>
          <a:stretch>
            <a:fillRect/>
          </a:stretch>
        </p:blipFill>
        <p:spPr>
          <a:xfrm>
            <a:off x="8200017" y="2963056"/>
            <a:ext cx="2357963" cy="2103642"/>
          </a:xfrm>
          <a:prstGeom prst="rect">
            <a:avLst/>
          </a:prstGeom>
        </p:spPr>
      </p:pic>
      <p:pic>
        <p:nvPicPr>
          <p:cNvPr id="11" name="Imagen 10">
            <a:extLst>
              <a:ext uri="{FF2B5EF4-FFF2-40B4-BE49-F238E27FC236}">
                <a16:creationId xmlns:a16="http://schemas.microsoft.com/office/drawing/2014/main" id="{77C05135-CF66-413E-8989-81F7864E1FFA}"/>
              </a:ext>
            </a:extLst>
          </p:cNvPr>
          <p:cNvPicPr>
            <a:picLocks noChangeAspect="1"/>
          </p:cNvPicPr>
          <p:nvPr/>
        </p:nvPicPr>
        <p:blipFill rotWithShape="1">
          <a:blip r:embed="rId6"/>
          <a:srcRect l="6270" t="10430" r="2798" b="9680"/>
          <a:stretch/>
        </p:blipFill>
        <p:spPr>
          <a:xfrm>
            <a:off x="11093837" y="3717030"/>
            <a:ext cx="788629" cy="711200"/>
          </a:xfrm>
          <a:prstGeom prst="rect">
            <a:avLst/>
          </a:prstGeom>
        </p:spPr>
      </p:pic>
      <p:sp>
        <p:nvSpPr>
          <p:cNvPr id="3" name="CuadroTexto 2">
            <a:extLst>
              <a:ext uri="{FF2B5EF4-FFF2-40B4-BE49-F238E27FC236}">
                <a16:creationId xmlns:a16="http://schemas.microsoft.com/office/drawing/2014/main" id="{CCF87230-E57E-4935-9A71-44DFB74AF699}"/>
              </a:ext>
            </a:extLst>
          </p:cNvPr>
          <p:cNvSpPr txBox="1"/>
          <p:nvPr/>
        </p:nvSpPr>
        <p:spPr>
          <a:xfrm>
            <a:off x="866398" y="5254954"/>
            <a:ext cx="2894318" cy="954107"/>
          </a:xfrm>
          <a:prstGeom prst="rect">
            <a:avLst/>
          </a:prstGeom>
          <a:noFill/>
        </p:spPr>
        <p:txBody>
          <a:bodyPr wrap="none" rtlCol="0">
            <a:spAutoFit/>
          </a:bodyPr>
          <a:lstStyle/>
          <a:p>
            <a:pPr algn="ctr"/>
            <a:r>
              <a:rPr lang="es-ES" sz="2800" b="1" dirty="0" err="1">
                <a:latin typeface="Arial" panose="020B0604020202020204" pitchFamily="34" charset="0"/>
                <a:cs typeface="Arial" panose="020B0604020202020204" pitchFamily="34" charset="0"/>
              </a:rPr>
              <a:t>Twisted</a:t>
            </a:r>
            <a:r>
              <a:rPr lang="es-ES" sz="2800" b="1" dirty="0">
                <a:latin typeface="Arial" panose="020B0604020202020204" pitchFamily="34" charset="0"/>
                <a:cs typeface="Arial" panose="020B0604020202020204" pitchFamily="34" charset="0"/>
              </a:rPr>
              <a:t> </a:t>
            </a:r>
            <a:r>
              <a:rPr lang="es-ES" sz="2800" b="1" dirty="0" err="1">
                <a:latin typeface="Arial" panose="020B0604020202020204" pitchFamily="34" charset="0"/>
                <a:cs typeface="Arial" panose="020B0604020202020204" pitchFamily="34" charset="0"/>
              </a:rPr>
              <a:t>Bilayer</a:t>
            </a:r>
            <a:r>
              <a:rPr lang="es-ES" sz="2800" b="1" dirty="0">
                <a:latin typeface="Arial" panose="020B0604020202020204" pitchFamily="34" charset="0"/>
                <a:cs typeface="Arial" panose="020B0604020202020204" pitchFamily="34" charset="0"/>
              </a:rPr>
              <a:t> </a:t>
            </a:r>
          </a:p>
          <a:p>
            <a:pPr algn="ctr"/>
            <a:r>
              <a:rPr lang="es-ES" sz="2800" b="1" dirty="0">
                <a:latin typeface="Arial" panose="020B0604020202020204" pitchFamily="34" charset="0"/>
                <a:cs typeface="Arial" panose="020B0604020202020204" pitchFamily="34" charset="0"/>
              </a:rPr>
              <a:t>Graphene</a:t>
            </a:r>
            <a:endParaRPr lang="en-US" sz="2800" b="1"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7E31C32-BDDD-449E-8FD2-402F8E4EFA28}"/>
              </a:ext>
            </a:extLst>
          </p:cNvPr>
          <p:cNvSpPr txBox="1"/>
          <p:nvPr/>
        </p:nvSpPr>
        <p:spPr>
          <a:xfrm>
            <a:off x="4552771" y="5254953"/>
            <a:ext cx="2661306"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 </a:t>
            </a:r>
          </a:p>
          <a:p>
            <a:pPr algn="ctr"/>
            <a:r>
              <a:rPr lang="es-ES" sz="2800" b="1" dirty="0">
                <a:latin typeface="Arial" panose="020B0604020202020204" pitchFamily="34" charset="0"/>
                <a:cs typeface="Arial" panose="020B0604020202020204" pitchFamily="34" charset="0"/>
              </a:rPr>
              <a:t>Quantum Dots</a:t>
            </a:r>
            <a:endParaRPr lang="en-US" sz="28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E770C2B-ED87-43A8-AD91-C7878DA07732}"/>
              </a:ext>
            </a:extLst>
          </p:cNvPr>
          <p:cNvSpPr txBox="1"/>
          <p:nvPr/>
        </p:nvSpPr>
        <p:spPr>
          <a:xfrm>
            <a:off x="8621397" y="5254953"/>
            <a:ext cx="3002745" cy="954107"/>
          </a:xfrm>
          <a:prstGeom prst="rect">
            <a:avLst/>
          </a:prstGeom>
          <a:noFill/>
        </p:spPr>
        <p:txBody>
          <a:bodyPr wrap="none" rtlCol="0">
            <a:spAutoFit/>
          </a:bodyPr>
          <a:lstStyle/>
          <a:p>
            <a:pPr algn="ctr"/>
            <a:r>
              <a:rPr lang="es-ES" sz="2800" b="1" dirty="0">
                <a:latin typeface="Arial" panose="020B0604020202020204" pitchFamily="34" charset="0"/>
                <a:cs typeface="Arial" panose="020B0604020202020204" pitchFamily="34" charset="0"/>
              </a:rPr>
              <a:t>Graphene-Metal </a:t>
            </a:r>
          </a:p>
          <a:p>
            <a:pPr algn="ctr"/>
            <a:r>
              <a:rPr lang="es-ES" sz="2800" b="1" dirty="0" err="1">
                <a:latin typeface="Arial" panose="020B0604020202020204" pitchFamily="34" charset="0"/>
                <a:cs typeface="Arial" panose="020B0604020202020204" pitchFamily="34" charset="0"/>
              </a:rPr>
              <a:t>Nanohybrids</a:t>
            </a:r>
            <a:endParaRPr lang="en-US" sz="28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DF7158-E89E-4C9F-80BE-D6A67C3A230B}"/>
              </a:ext>
            </a:extLst>
          </p:cNvPr>
          <p:cNvPicPr>
            <a:picLocks noChangeAspect="1"/>
          </p:cNvPicPr>
          <p:nvPr/>
        </p:nvPicPr>
        <p:blipFill>
          <a:blip r:embed="rId7"/>
          <a:stretch>
            <a:fillRect/>
          </a:stretch>
        </p:blipFill>
        <p:spPr>
          <a:xfrm>
            <a:off x="0" y="0"/>
            <a:ext cx="12192000" cy="2151888"/>
          </a:xfrm>
          <a:prstGeom prst="rect">
            <a:avLst/>
          </a:prstGeom>
        </p:spPr>
      </p:pic>
    </p:spTree>
    <p:extLst>
      <p:ext uri="{BB962C8B-B14F-4D97-AF65-F5344CB8AC3E}">
        <p14:creationId xmlns:p14="http://schemas.microsoft.com/office/powerpoint/2010/main" val="308364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2AF8003-A368-4E9C-AACC-29D544F78338}"/>
              </a:ext>
            </a:extLst>
          </p:cNvPr>
          <p:cNvPicPr preferRelativeResize="0">
            <a:picLocks noChangeAspect="1"/>
          </p:cNvPicPr>
          <p:nvPr/>
        </p:nvPicPr>
        <p:blipFill rotWithShape="1">
          <a:blip r:embed="rId2"/>
          <a:srcRect b="17329"/>
          <a:stretch/>
        </p:blipFill>
        <p:spPr>
          <a:xfrm>
            <a:off x="1768500" y="2386919"/>
            <a:ext cx="8654999" cy="3912281"/>
          </a:xfrm>
          <a:prstGeom prst="rect">
            <a:avLst/>
          </a:prstGeom>
          <a:solidFill>
            <a:schemeClr val="bg1"/>
          </a:solidFill>
        </p:spPr>
      </p:pic>
      <p:pic>
        <p:nvPicPr>
          <p:cNvPr id="4" name="Picture 3">
            <a:extLst>
              <a:ext uri="{FF2B5EF4-FFF2-40B4-BE49-F238E27FC236}">
                <a16:creationId xmlns:a16="http://schemas.microsoft.com/office/drawing/2014/main" id="{7188C08C-8D13-404C-9C59-EAB3D0135721}"/>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9885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A22924F-A5C0-4F74-AE6F-5FCA8EFAE140}"/>
              </a:ext>
            </a:extLst>
          </p:cNvPr>
          <p:cNvPicPr>
            <a:picLocks noChangeAspect="1"/>
          </p:cNvPicPr>
          <p:nvPr/>
        </p:nvPicPr>
        <p:blipFill>
          <a:blip r:embed="rId3"/>
          <a:stretch>
            <a:fillRect/>
          </a:stretch>
        </p:blipFill>
        <p:spPr>
          <a:xfrm>
            <a:off x="1224376" y="954107"/>
            <a:ext cx="9743246" cy="5753100"/>
          </a:xfrm>
          <a:prstGeom prst="rect">
            <a:avLst/>
          </a:prstGeom>
        </p:spPr>
      </p:pic>
      <p:sp>
        <p:nvSpPr>
          <p:cNvPr id="6" name="CuadroTexto 5">
            <a:extLst>
              <a:ext uri="{FF2B5EF4-FFF2-40B4-BE49-F238E27FC236}">
                <a16:creationId xmlns:a16="http://schemas.microsoft.com/office/drawing/2014/main" id="{224F5FDB-201F-4592-8757-B02C5A708822}"/>
              </a:ext>
            </a:extLst>
          </p:cNvPr>
          <p:cNvSpPr txBox="1"/>
          <p:nvPr/>
        </p:nvSpPr>
        <p:spPr>
          <a:xfrm>
            <a:off x="-1" y="0"/>
            <a:ext cx="12192001" cy="954107"/>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Sinthesis</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Characterization</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of CVD Graphene as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starting</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point</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obtain</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Twisted</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Bilayer</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Graphene</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86989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5CA7CA-36C5-483A-AF2B-D37D35308F40}"/>
              </a:ext>
            </a:extLst>
          </p:cNvPr>
          <p:cNvPicPr>
            <a:picLocks noChangeAspect="1"/>
          </p:cNvPicPr>
          <p:nvPr/>
        </p:nvPicPr>
        <p:blipFill rotWithShape="1">
          <a:blip r:embed="rId3"/>
          <a:srcRect r="52971" b="68889"/>
          <a:stretch/>
        </p:blipFill>
        <p:spPr>
          <a:xfrm>
            <a:off x="0" y="1415142"/>
            <a:ext cx="12308635" cy="5442858"/>
          </a:xfrm>
          <a:prstGeom prst="rect">
            <a:avLst/>
          </a:prstGeom>
        </p:spPr>
      </p:pic>
      <p:sp>
        <p:nvSpPr>
          <p:cNvPr id="5" name="CuadroTexto 4">
            <a:extLst>
              <a:ext uri="{FF2B5EF4-FFF2-40B4-BE49-F238E27FC236}">
                <a16:creationId xmlns:a16="http://schemas.microsoft.com/office/drawing/2014/main" id="{747C9419-49D9-4FD9-BE3B-79194694D739}"/>
              </a:ext>
            </a:extLst>
          </p:cNvPr>
          <p:cNvSpPr txBox="1"/>
          <p:nvPr/>
        </p:nvSpPr>
        <p:spPr>
          <a:xfrm>
            <a:off x="-1" y="0"/>
            <a:ext cx="12192001" cy="954107"/>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Sinthesis</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Characterization</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of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Twisted</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Bilayer</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Graphene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using</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HRTEM &amp; EELS</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83528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7A2FC0A-17E9-4783-83BD-6B5AA1B70039}"/>
              </a:ext>
            </a:extLst>
          </p:cNvPr>
          <p:cNvPicPr>
            <a:picLocks noChangeAspect="1"/>
          </p:cNvPicPr>
          <p:nvPr/>
        </p:nvPicPr>
        <p:blipFill rotWithShape="1">
          <a:blip r:embed="rId3"/>
          <a:srcRect b="33338"/>
          <a:stretch/>
        </p:blipFill>
        <p:spPr>
          <a:xfrm>
            <a:off x="131910" y="1484085"/>
            <a:ext cx="12060090" cy="5373915"/>
          </a:xfrm>
          <a:prstGeom prst="rect">
            <a:avLst/>
          </a:prstGeom>
        </p:spPr>
      </p:pic>
      <p:sp>
        <p:nvSpPr>
          <p:cNvPr id="4" name="CuadroTexto 4">
            <a:extLst>
              <a:ext uri="{FF2B5EF4-FFF2-40B4-BE49-F238E27FC236}">
                <a16:creationId xmlns:a16="http://schemas.microsoft.com/office/drawing/2014/main" id="{2AE53F61-5D8D-4EAA-836D-FBD1A4BCAE7A}"/>
              </a:ext>
            </a:extLst>
          </p:cNvPr>
          <p:cNvSpPr txBox="1"/>
          <p:nvPr/>
        </p:nvSpPr>
        <p:spPr>
          <a:xfrm>
            <a:off x="-1" y="0"/>
            <a:ext cx="12192001" cy="954107"/>
          </a:xfrm>
          <a:prstGeom prst="rect">
            <a:avLst/>
          </a:prstGeom>
          <a:noFill/>
        </p:spPr>
        <p:txBody>
          <a:bodyPr wrap="square">
            <a:spAutoFit/>
          </a:bodyPr>
          <a:lstStyle/>
          <a:p>
            <a:pPr algn="ctr">
              <a:spcAft>
                <a:spcPts val="1200"/>
              </a:spcAft>
            </a:pP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Sinthesis</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Characterization</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of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Twisted</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Bilayer</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Graphene </a:t>
            </a:r>
            <a:r>
              <a:rPr lang="es-ES" sz="2800" b="1" kern="1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using</a:t>
            </a:r>
            <a:r>
              <a:rPr lang="es-E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HRTEM &amp; EELS</a:t>
            </a:r>
            <a:endParaRPr lang="en-US" sz="2800" b="1" kern="1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786226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2546426-BBE3-4FDD-80DF-9D1916566BAB}"/>
              </a:ext>
            </a:extLst>
          </p:cNvPr>
          <p:cNvPicPr>
            <a:picLocks noChangeAspect="1"/>
          </p:cNvPicPr>
          <p:nvPr/>
        </p:nvPicPr>
        <p:blipFill rotWithShape="1">
          <a:blip r:embed="rId3"/>
          <a:srcRect t="-1" b="-1726"/>
          <a:stretch/>
        </p:blipFill>
        <p:spPr>
          <a:xfrm>
            <a:off x="1110343" y="77746"/>
            <a:ext cx="9971314" cy="6780254"/>
          </a:xfrm>
          <a:prstGeom prst="rect">
            <a:avLst/>
          </a:prstGeom>
          <a:solidFill>
            <a:schemeClr val="bg1"/>
          </a:solidFill>
        </p:spPr>
      </p:pic>
    </p:spTree>
    <p:extLst>
      <p:ext uri="{BB962C8B-B14F-4D97-AF65-F5344CB8AC3E}">
        <p14:creationId xmlns:p14="http://schemas.microsoft.com/office/powerpoint/2010/main" val="1352144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8893651-5EBC-46A6-A479-73D57E30C55F}"/>
              </a:ext>
            </a:extLst>
          </p:cNvPr>
          <p:cNvPicPr preferRelativeResize="0">
            <a:picLocks noChangeAspect="1"/>
          </p:cNvPicPr>
          <p:nvPr/>
        </p:nvPicPr>
        <p:blipFill rotWithShape="1">
          <a:blip r:embed="rId2"/>
          <a:srcRect l="37718" t="14812"/>
          <a:stretch/>
        </p:blipFill>
        <p:spPr>
          <a:xfrm>
            <a:off x="3627642" y="2005751"/>
            <a:ext cx="4936715" cy="4852249"/>
          </a:xfrm>
          <a:prstGeom prst="rect">
            <a:avLst/>
          </a:prstGeom>
        </p:spPr>
      </p:pic>
      <p:pic>
        <p:nvPicPr>
          <p:cNvPr id="4" name="Picture 3">
            <a:extLst>
              <a:ext uri="{FF2B5EF4-FFF2-40B4-BE49-F238E27FC236}">
                <a16:creationId xmlns:a16="http://schemas.microsoft.com/office/drawing/2014/main" id="{B9314132-96F6-4481-8804-E0C775E3B338}"/>
              </a:ext>
            </a:extLst>
          </p:cNvPr>
          <p:cNvPicPr>
            <a:picLocks noChangeAspect="1"/>
          </p:cNvPicPr>
          <p:nvPr/>
        </p:nvPicPr>
        <p:blipFill>
          <a:blip r:embed="rId3"/>
          <a:stretch>
            <a:fillRect/>
          </a:stretch>
        </p:blipFill>
        <p:spPr>
          <a:xfrm>
            <a:off x="0" y="0"/>
            <a:ext cx="12192000" cy="2151888"/>
          </a:xfrm>
          <a:prstGeom prst="rect">
            <a:avLst/>
          </a:prstGeom>
        </p:spPr>
      </p:pic>
    </p:spTree>
    <p:extLst>
      <p:ext uri="{BB962C8B-B14F-4D97-AF65-F5344CB8AC3E}">
        <p14:creationId xmlns:p14="http://schemas.microsoft.com/office/powerpoint/2010/main" val="357815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1874</Words>
  <Application>Microsoft Office PowerPoint</Application>
  <PresentationFormat>Widescreen</PresentationFormat>
  <Paragraphs>83</Paragraphs>
  <Slides>20</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Barrionuevo</dc:creator>
  <cp:lastModifiedBy>Santiago Barrionuevo</cp:lastModifiedBy>
  <cp:revision>19</cp:revision>
  <dcterms:created xsi:type="dcterms:W3CDTF">2025-02-25T10:30:59Z</dcterms:created>
  <dcterms:modified xsi:type="dcterms:W3CDTF">2025-02-25T17:56:11Z</dcterms:modified>
</cp:coreProperties>
</file>